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3" r:id="rId2"/>
    <p:sldId id="266" r:id="rId3"/>
    <p:sldId id="307" r:id="rId4"/>
    <p:sldId id="272" r:id="rId5"/>
    <p:sldId id="271" r:id="rId6"/>
    <p:sldId id="265" r:id="rId7"/>
    <p:sldId id="256" r:id="rId8"/>
    <p:sldId id="313" r:id="rId9"/>
    <p:sldId id="299" r:id="rId10"/>
    <p:sldId id="312" r:id="rId11"/>
    <p:sldId id="263" r:id="rId12"/>
    <p:sldId id="303" r:id="rId13"/>
    <p:sldId id="280" r:id="rId14"/>
    <p:sldId id="277" r:id="rId15"/>
    <p:sldId id="275" r:id="rId16"/>
    <p:sldId id="306" r:id="rId17"/>
    <p:sldId id="311" r:id="rId18"/>
    <p:sldId id="264" r:id="rId19"/>
    <p:sldId id="316" r:id="rId20"/>
    <p:sldId id="288" r:id="rId21"/>
    <p:sldId id="309" r:id="rId22"/>
    <p:sldId id="279" r:id="rId23"/>
    <p:sldId id="281" r:id="rId24"/>
    <p:sldId id="278" r:id="rId25"/>
    <p:sldId id="314" r:id="rId26"/>
    <p:sldId id="322" r:id="rId27"/>
    <p:sldId id="290" r:id="rId28"/>
    <p:sldId id="269" r:id="rId29"/>
    <p:sldId id="308" r:id="rId30"/>
    <p:sldId id="315" r:id="rId31"/>
    <p:sldId id="270" r:id="rId32"/>
    <p:sldId id="324" r:id="rId33"/>
    <p:sldId id="323" r:id="rId34"/>
    <p:sldId id="310" r:id="rId35"/>
    <p:sldId id="318" r:id="rId36"/>
    <p:sldId id="319" r:id="rId37"/>
    <p:sldId id="292" r:id="rId38"/>
    <p:sldId id="320" r:id="rId39"/>
    <p:sldId id="294" r:id="rId40"/>
    <p:sldId id="298" r:id="rId41"/>
    <p:sldId id="321" r:id="rId42"/>
    <p:sldId id="285" r:id="rId43"/>
    <p:sldId id="284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123"/>
    <a:srgbClr val="987906"/>
    <a:srgbClr val="148A1F"/>
    <a:srgbClr val="FF1D2D"/>
    <a:srgbClr val="009900"/>
    <a:srgbClr val="FB5BA0"/>
    <a:srgbClr val="EA0075"/>
    <a:srgbClr val="0CDAE4"/>
    <a:srgbClr val="7839B7"/>
    <a:srgbClr val="E6A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516" autoAdjust="0"/>
  </p:normalViewPr>
  <p:slideViewPr>
    <p:cSldViewPr>
      <p:cViewPr varScale="1">
        <p:scale>
          <a:sx n="109" d="100"/>
          <a:sy n="109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количество видов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32"/>
          <c:dPt>
            <c:idx val="0"/>
            <c:bubble3D val="0"/>
            <c:spPr>
              <a:solidFill>
                <a:srgbClr val="99FF33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0099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E6AE3E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сосудистые растения</c:v>
                </c:pt>
                <c:pt idx="1">
                  <c:v>мохобразные</c:v>
                </c:pt>
                <c:pt idx="2">
                  <c:v>лишайники</c:v>
                </c:pt>
                <c:pt idx="3">
                  <c:v>грибы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518</c:v>
                </c:pt>
                <c:pt idx="1">
                  <c:v>66</c:v>
                </c:pt>
                <c:pt idx="2">
                  <c:v>86</c:v>
                </c:pt>
                <c:pt idx="3">
                  <c:v>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9">
          <a:noFill/>
        </a:ln>
      </c:spPr>
    </c:plotArea>
    <c:legend>
      <c:legendPos val="r"/>
      <c:layout/>
      <c:overlay val="0"/>
      <c:txPr>
        <a:bodyPr/>
        <a:lstStyle/>
        <a:p>
          <a:pPr>
            <a:defRPr sz="20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Жизненные формы растений </a:t>
            </a:r>
          </a:p>
          <a:p>
            <a:pPr>
              <a:defRPr/>
            </a:pP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 (общее количество видов)</a:t>
            </a: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6.591029454651505E-2"/>
          <c:y val="1.7633618535523802E-4"/>
        </c:manualLayout>
      </c:layout>
      <c:overlay val="0"/>
    </c:title>
    <c:autoTitleDeleted val="0"/>
    <c:view3D>
      <c:rotX val="3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060367454068247E-2"/>
          <c:y val="0.29813016786201985"/>
          <c:w val="0.62210522018081071"/>
          <c:h val="0.646233885296236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виды растений, произрастающие в парке</c:v>
                </c:pt>
              </c:strCache>
            </c:strRef>
          </c:tx>
          <c:spPr>
            <a:ln w="6343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/>
            </a:sp3d>
          </c:spPr>
          <c:dPt>
            <c:idx val="0"/>
            <c:bubble3D val="0"/>
            <c:spPr>
              <a:solidFill>
                <a:srgbClr val="33CC33"/>
              </a:solidFill>
              <a:ln w="6343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1"/>
            <c:bubble3D val="0"/>
            <c:spPr>
              <a:solidFill>
                <a:srgbClr val="FFFF00"/>
              </a:solidFill>
              <a:ln w="6343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2"/>
            <c:bubble3D val="0"/>
            <c:spPr>
              <a:solidFill>
                <a:srgbClr val="FFC000"/>
              </a:solidFill>
              <a:ln w="6343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Pt>
            <c:idx val="3"/>
            <c:bubble3D val="0"/>
            <c:spPr>
              <a:solidFill>
                <a:srgbClr val="99FF33"/>
              </a:solidFill>
              <a:ln w="6343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деревья</c:v>
                </c:pt>
                <c:pt idx="1">
                  <c:v>древовидные лианы</c:v>
                </c:pt>
                <c:pt idx="2">
                  <c:v>кустарники</c:v>
                </c:pt>
                <c:pt idx="3">
                  <c:v>травянистые растения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61</c:v>
                </c:pt>
                <c:pt idx="1">
                  <c:v>3</c:v>
                </c:pt>
                <c:pt idx="2">
                  <c:v>70</c:v>
                </c:pt>
                <c:pt idx="3">
                  <c:v>384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2">
          <a:noFill/>
        </a:ln>
      </c:spPr>
    </c:plotArea>
    <c:legend>
      <c:legendPos val="r"/>
      <c:layout>
        <c:manualLayout>
          <c:xMode val="edge"/>
          <c:yMode val="edge"/>
          <c:x val="0.70764976849804029"/>
          <c:y val="0.1507069543136377"/>
          <c:w val="0.27355734465776033"/>
          <c:h val="0.64228495828265386"/>
        </c:manualLayout>
      </c:layout>
      <c:overlay val="0"/>
      <c:spPr>
        <a:scene3d>
          <a:camera prst="orthographicFront"/>
          <a:lightRig rig="threePt" dir="t"/>
        </a:scene3d>
        <a:sp3d>
          <a:bevelT/>
        </a:sp3d>
      </c:spPr>
      <c:txPr>
        <a:bodyPr/>
        <a:lstStyle/>
        <a:p>
          <a:pPr>
            <a:defRPr sz="2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3381B-A8A6-4B13-AA99-AEC5CFAEF82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0AFE6-42C7-41BC-8186-D1E598367E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02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0AFE6-42C7-41BC-8186-D1E598367E9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3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0112B-DAD0-4692-AF1C-5F8F283C3A8F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F4F95-4723-40E5-A23E-06C53E2B7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2C2F-6AB7-43A9-96A3-D1493885FD98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66E29-CF1D-495A-A865-A10B8EB309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DA41D-CBD6-47CC-A08F-7F1BAF33427A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89BE2-652E-4196-BBC9-2F7436CFD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C6AFA-C42F-4F2B-AC04-D76E3C766191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8AB98-60AB-4CC9-84F2-4451CF06EB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9A8F3-2752-4874-B0CB-1B8F5F92CC9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EBD26-404B-427F-991F-B7021EC33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0067C-76ED-4A7D-AB28-5813D05AC31E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B86-3C4E-431C-85EB-4970404E4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F0682-B663-42A8-8544-0BAD129D0A18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F5E55-BE50-4F20-B829-3B239F4CE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4D5BA-BD40-453B-840F-08363A5A5B62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91482-608D-4544-B39E-F0143CB6E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F3C90-4B59-482A-9E21-741278BB5B76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47597-61B0-4B5A-81D9-6362F75C6B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D8091-36ED-458E-80B9-B0C2BA60E997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6B226-5800-4A95-A2AB-02D62DEEB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6451F-5628-4E04-99E1-B03E41F90DA2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9C35-9FC6-4E23-BB09-3C240A8FFE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DA1396-4689-4F76-9C21-8C73C2AED043}" type="datetimeFigureOut">
              <a:rPr lang="ru-RU"/>
              <a:pPr>
                <a:defRPr/>
              </a:pPr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9CED3C-D162-410E-BF9D-0F64BBD6F6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11" Type="http://schemas.openxmlformats.org/officeDocument/2006/relationships/image" Target="../media/image121.jpeg"/><Relationship Id="rId5" Type="http://schemas.openxmlformats.org/officeDocument/2006/relationships/image" Target="../media/image115.jpeg"/><Relationship Id="rId15" Type="http://schemas.openxmlformats.org/officeDocument/2006/relationships/image" Target="../media/image12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Relationship Id="rId1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2.jpeg"/><Relationship Id="rId11" Type="http://schemas.openxmlformats.org/officeDocument/2006/relationships/image" Target="../media/image123.jpeg"/><Relationship Id="rId5" Type="http://schemas.openxmlformats.org/officeDocument/2006/relationships/image" Target="../media/image131.jpeg"/><Relationship Id="rId15" Type="http://schemas.openxmlformats.org/officeDocument/2006/relationships/image" Target="../media/image136.jpeg"/><Relationship Id="rId10" Type="http://schemas.openxmlformats.org/officeDocument/2006/relationships/image" Target="../media/image122.jpeg"/><Relationship Id="rId4" Type="http://schemas.openxmlformats.org/officeDocument/2006/relationships/image" Target="../media/image130.png"/><Relationship Id="rId9" Type="http://schemas.openxmlformats.org/officeDocument/2006/relationships/image" Target="../media/image133.jpeg"/><Relationship Id="rId14" Type="http://schemas.openxmlformats.org/officeDocument/2006/relationships/image" Target="../media/image1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0" Type="http://schemas.openxmlformats.org/officeDocument/2006/relationships/image" Target="../media/image150.pn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jpeg"/><Relationship Id="rId7" Type="http://schemas.openxmlformats.org/officeDocument/2006/relationships/image" Target="../media/image165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564905"/>
            <a:ext cx="75608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Экологическая 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экскурсия</a:t>
            </a:r>
          </a:p>
          <a:p>
            <a:pPr algn="ctr"/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 ООПТ «Елагин остров»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5149745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проект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чащихся 8 класса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гимназии № 441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Деларова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98" y="0"/>
            <a:ext cx="8229600" cy="548680"/>
          </a:xfrm>
        </p:spPr>
        <p:txBody>
          <a:bodyPr/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Интродуцированные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кустарники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9949" y="2624038"/>
            <a:ext cx="23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Кизильник блестящий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7943" y="4546101"/>
            <a:ext cx="262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Барбарис обыкновенный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727" y="6451433"/>
            <a:ext cx="264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Жимолость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альпийская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7391" y="6328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53" y="4942321"/>
            <a:ext cx="2263669" cy="1509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3874631" y="2784826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Туя западная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439" y="2993370"/>
            <a:ext cx="2238298" cy="149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684081" y="4482645"/>
            <a:ext cx="191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Спирея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09949" y="6439038"/>
            <a:ext cx="274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Чубушник обыкновенный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6782" y="4404540"/>
            <a:ext cx="287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Снежнеягодник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приречный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27" y="996546"/>
            <a:ext cx="2295569" cy="1503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460053" y="2500513"/>
            <a:ext cx="2714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орсайтия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224" y="700341"/>
            <a:ext cx="1572282" cy="209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996546"/>
            <a:ext cx="1968440" cy="1560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196" y="3066595"/>
            <a:ext cx="2116460" cy="1221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0505" y="4923213"/>
            <a:ext cx="2162869" cy="140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208" y="3154158"/>
            <a:ext cx="2004064" cy="1466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2176" y="4947444"/>
            <a:ext cx="2098127" cy="1573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" name="TextBox 27"/>
          <p:cNvSpPr txBox="1"/>
          <p:nvPr/>
        </p:nvSpPr>
        <p:spPr>
          <a:xfrm>
            <a:off x="3372851" y="6439038"/>
            <a:ext cx="2489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Бересклет европейский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3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7654" y="188640"/>
            <a:ext cx="8928992" cy="778098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природы Ленинградской области»</a:t>
            </a:r>
          </a:p>
        </p:txBody>
      </p:sp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072188" y="2000250"/>
            <a:ext cx="26276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Безвременник осенний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olchicum autumnale L.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401342" y="3714750"/>
            <a:ext cx="2326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Жимолость голубая</a:t>
            </a:r>
            <a: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Lonícera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caerulеa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197" name="TextBox 9"/>
          <p:cNvSpPr txBox="1">
            <a:spLocks noChangeArrowheads="1"/>
          </p:cNvSpPr>
          <p:nvPr/>
        </p:nvSpPr>
        <p:spPr bwMode="auto">
          <a:xfrm>
            <a:off x="416425" y="5643563"/>
            <a:ext cx="2135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Касатик сибирский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sibirica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8" name="TextBox 10"/>
          <p:cNvSpPr txBox="1">
            <a:spLocks noChangeArrowheads="1"/>
          </p:cNvSpPr>
          <p:nvPr/>
        </p:nvSpPr>
        <p:spPr bwMode="auto">
          <a:xfrm>
            <a:off x="6298952" y="5715000"/>
            <a:ext cx="2126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Первоцвет высокий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Primula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elatior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2" descr="C:\Documents and Settings\Admin\Мои документы\деларова\оопт проект\жимолос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500188"/>
            <a:ext cx="2346325" cy="216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0" name="Picture 2" descr="C:\Documents and Settings\Admin\Мои документы\деларова\оопт проект\безвременник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0" y="1500188"/>
            <a:ext cx="2071688" cy="218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1" name="Picture 2" descr="C:\Documents and Settings\Admin\Мои документы\деларова\оопт проект\касатик сибирский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13" y="4071938"/>
            <a:ext cx="1643062" cy="2382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Picture 2" descr="C:\Documents and Settings\Admin\Мои документы\деларова\оопт проект\первоцве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88" y="3571875"/>
            <a:ext cx="2714625" cy="2033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125897" y="954357"/>
            <a:ext cx="517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Одичавшие культивируемые растения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произрастания древесных и кустарниковых экзотов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1440363"/>
            <a:ext cx="334366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043950"/>
              </p:ext>
            </p:extLst>
          </p:nvPr>
        </p:nvGraphicFramePr>
        <p:xfrm>
          <a:off x="755576" y="4581128"/>
          <a:ext cx="7776864" cy="187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9701"/>
                <a:gridCol w="2134825"/>
                <a:gridCol w="19823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Интродуценты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Деревья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Кустарники 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Одичавшие виды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959363"/>
            <a:ext cx="3528392" cy="11521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Европейские виды</a:t>
            </a:r>
          </a:p>
          <a:p>
            <a:pPr>
              <a:buSzPct val="70000"/>
              <a:buFont typeface="Times New Roman" panose="02020603050405020304" pitchFamily="18" charset="0"/>
              <a:buChar char="▲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Восточноазиатские виды</a:t>
            </a:r>
          </a:p>
          <a:p>
            <a:pPr>
              <a:buClr>
                <a:schemeClr val="tx1"/>
              </a:buClr>
              <a:buFont typeface="Calibri" panose="020F050202020403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Североамериканские виды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4. 300-летние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дубы</a:t>
            </a:r>
          </a:p>
        </p:txBody>
      </p:sp>
      <p:pic>
        <p:nvPicPr>
          <p:cNvPr id="5" name="Picture 2" descr="C:\Documents and Settings\Admin\Мои документы\деларова\оопт проект\000\img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037" y="1484784"/>
            <a:ext cx="2571768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28130" y="5417122"/>
            <a:ext cx="246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Старовозрастные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липы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0" name="Picture 2" descr="C:\Documents and Settings\Admin\Мои документы\деларова\оопт проект\300х сотлетний дуб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655" y="1484784"/>
            <a:ext cx="508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71032" y="5425819"/>
            <a:ext cx="314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Самый старый дуб на острове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011360"/>
            <a:ext cx="885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. Определить окружность стволов, высоту деревьев, описать форму кроны, кору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283" y="116632"/>
            <a:ext cx="8229600" cy="72547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Экзотические растения Собственного сада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Documents and Settings\Admin\Мои документы\деларова\оопт проект\бархат амурски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49" y="1109049"/>
            <a:ext cx="3024210" cy="226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47664" y="3452626"/>
            <a:ext cx="189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Амурский бархат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7" name="Picture 5" descr="C:\Documents and Settings\Admin\Мои документы\деларова\оопт проект\малиноклен любимый кустаник мф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749" y="3933056"/>
            <a:ext cx="3071834" cy="230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80740" y="6325797"/>
            <a:ext cx="24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Малиноклен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душистый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9" name="Picture 7" descr="http://static1.repo.aif.ru/1/71/44408/6a433fc3589213a92ef4deacf20d2a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547415"/>
            <a:ext cx="2650327" cy="429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564742" y="5869911"/>
            <a:ext cx="196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манжурский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http://www.marinaan.ru/photo/0/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16424" cy="2544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099" y="20029"/>
            <a:ext cx="5112568" cy="76470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5. Масляный луг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802855" cy="2852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698" y="3308009"/>
            <a:ext cx="1905019" cy="1428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281" y="3324299"/>
            <a:ext cx="1686855" cy="1462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6372200" y="4753010"/>
            <a:ext cx="257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Нивяник обыкновенный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1547" y="4775639"/>
            <a:ext cx="221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Зверобой пятнистый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8366" y="1208310"/>
            <a:ext cx="165618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4427984" y="2894879"/>
            <a:ext cx="172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Клевер луговой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579" y="1109390"/>
            <a:ext cx="1390517" cy="1854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541783" y="2963413"/>
            <a:ext cx="1894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луговой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830" y="5206332"/>
            <a:ext cx="1717576" cy="128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4362928" y="6493802"/>
            <a:ext cx="2043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Лютик золотистый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511" y="5144971"/>
            <a:ext cx="1821206" cy="1348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7010020" y="6479873"/>
            <a:ext cx="1244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Манжетка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4728" y="683404"/>
            <a:ext cx="215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Луговые растения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55" y="116632"/>
            <a:ext cx="8229600" cy="56207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Сорные растения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55" y="700235"/>
            <a:ext cx="1845486" cy="277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114390" y="345882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Марь белая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800" y="680174"/>
            <a:ext cx="2796234" cy="279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693615" y="3478910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Спорыш птичий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55" y="3848241"/>
            <a:ext cx="3191229" cy="221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015715" y="6116106"/>
            <a:ext cx="93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614656"/>
            <a:ext cx="2148190" cy="286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6553102" y="3478910"/>
            <a:ext cx="178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Пастушья сумка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735" y="3834532"/>
            <a:ext cx="3239170" cy="2220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5973192" y="6116106"/>
            <a:ext cx="93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Череда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Documents and Settings\Admin\Мои документы\деларова\оопт проект\тайник оваль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7099" y="1512178"/>
            <a:ext cx="2293714" cy="3842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4860032" y="5354637"/>
            <a:ext cx="3171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dirty="0">
                <a:latin typeface="+mj-lt"/>
              </a:rPr>
              <a:t>Пальчатокоренник пятнистый</a:t>
            </a:r>
            <a:r>
              <a:rPr lang="en-US" dirty="0">
                <a:latin typeface="+mj-lt"/>
              </a:rPr>
              <a:t> </a:t>
            </a:r>
          </a:p>
          <a:p>
            <a:pPr algn="ctr">
              <a:defRPr/>
            </a:pPr>
            <a:r>
              <a:rPr lang="en-US" dirty="0">
                <a:latin typeface="+mj-lt"/>
              </a:rPr>
              <a:t>(</a:t>
            </a:r>
            <a:r>
              <a:rPr lang="en-US" dirty="0" err="1">
                <a:latin typeface="+mj-lt"/>
              </a:rPr>
              <a:t>Dactilorhiza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maculata</a:t>
            </a:r>
            <a:r>
              <a:rPr lang="en-US" dirty="0">
                <a:latin typeface="+mj-lt"/>
              </a:rPr>
              <a:t>)</a:t>
            </a:r>
            <a:endParaRPr lang="ru-RU" dirty="0">
              <a:latin typeface="+mj-lt"/>
            </a:endParaRPr>
          </a:p>
        </p:txBody>
      </p:sp>
      <p:pic>
        <p:nvPicPr>
          <p:cNvPr id="9221" name="Picture 3" descr="C:\Documents and Settings\Admin\Мои документы\деларова\оопт проект\пальцекорник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612" y="1512178"/>
            <a:ext cx="2560732" cy="3841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1974502" y="5353276"/>
            <a:ext cx="1970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Тайник овальный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Listéra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ováta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23370" y="1357313"/>
            <a:ext cx="6757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0829" y="116632"/>
            <a:ext cx="9252520" cy="902715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«Красная книга природы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2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133707" y="116632"/>
            <a:ext cx="6757988" cy="648072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группы растений</a:t>
            </a:r>
          </a:p>
        </p:txBody>
      </p:sp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5028048" y="892295"/>
            <a:ext cx="34403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Гигрофиты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мезогигрофиты</a:t>
            </a:r>
            <a:r>
              <a:rPr lang="ru-RU" sz="2000" dirty="0" smtClean="0"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985195" y="892295"/>
            <a:ext cx="14012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1456086"/>
            <a:ext cx="1585672" cy="238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7181" y="4462358"/>
            <a:ext cx="1971455" cy="1477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61972" y="3911202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Ситник нитевидный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890" y="3911202"/>
            <a:ext cx="278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Вербейник обыкновенный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3211" y="6212720"/>
            <a:ext cx="181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Гравилат речной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997" y="1714211"/>
            <a:ext cx="2247039" cy="225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4927" y="3843922"/>
            <a:ext cx="1721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Клевер луговой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8639" y="1456086"/>
            <a:ext cx="1780893" cy="237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3790" y="1428109"/>
            <a:ext cx="1618449" cy="2401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Прямоугольник 17"/>
          <p:cNvSpPr/>
          <p:nvPr/>
        </p:nvSpPr>
        <p:spPr>
          <a:xfrm>
            <a:off x="2195736" y="3865093"/>
            <a:ext cx="213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Мышиный горошек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503" y="4481721"/>
            <a:ext cx="2131715" cy="1477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Прямоугольник 19"/>
          <p:cNvSpPr/>
          <p:nvPr/>
        </p:nvSpPr>
        <p:spPr>
          <a:xfrm>
            <a:off x="235145" y="6160900"/>
            <a:ext cx="2186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Тимофеевка луговая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481720"/>
            <a:ext cx="2018588" cy="151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Прямоугольник 22"/>
          <p:cNvSpPr/>
          <p:nvPr/>
        </p:nvSpPr>
        <p:spPr>
          <a:xfrm>
            <a:off x="2963112" y="6138034"/>
            <a:ext cx="1491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Чина луговая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4462358"/>
            <a:ext cx="1663080" cy="1533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Прямоугольник 24"/>
          <p:cNvSpPr/>
          <p:nvPr/>
        </p:nvSpPr>
        <p:spPr>
          <a:xfrm>
            <a:off x="4982422" y="6138034"/>
            <a:ext cx="148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Осока острая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6757988" cy="504056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</a:p>
        </p:txBody>
      </p:sp>
      <p:pic>
        <p:nvPicPr>
          <p:cNvPr id="9219" name="Picture 2" descr="C:\Documents and Settings\Admin\Мои документы\деларова\оопт проект\тайник овальны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1" y="1106879"/>
            <a:ext cx="1251576" cy="209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3" descr="C:\Documents and Settings\Admin\Мои документы\деларова\оопт проект\пальцекорник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104542"/>
            <a:ext cx="1395461" cy="209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0" y="6369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Распределить предложенные изображения растений по группам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18235"/>
            <a:ext cx="1613759" cy="230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1" y="1056969"/>
            <a:ext cx="1593716" cy="230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36" y="3382704"/>
            <a:ext cx="1697957" cy="220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900" y="3388269"/>
            <a:ext cx="1752259" cy="224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283" y="3388269"/>
            <a:ext cx="1529602" cy="222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1803" y="3488262"/>
            <a:ext cx="1331002" cy="1994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636944"/>
              </p:ext>
            </p:extLst>
          </p:nvPr>
        </p:nvGraphicFramePr>
        <p:xfrm>
          <a:off x="636241" y="6021288"/>
          <a:ext cx="754656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313"/>
                <a:gridCol w="1509313"/>
                <a:gridCol w="1509313"/>
                <a:gridCol w="1509313"/>
                <a:gridCol w="150931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Луговые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Сорные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Мезофиты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Гигрофиты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Охраняемые </a:t>
                      </a:r>
                      <a:endParaRPr lang="ru-RU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6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28567" y="285712"/>
            <a:ext cx="8229600" cy="1143000"/>
          </a:xfrm>
        </p:spPr>
        <p:txBody>
          <a:bodyPr/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5123" name="Содержимое 2"/>
          <p:cNvSpPr>
            <a:spLocks noGrp="1"/>
          </p:cNvSpPr>
          <p:nvPr>
            <p:ph idx="1"/>
          </p:nvPr>
        </p:nvSpPr>
        <p:spPr>
          <a:xfrm>
            <a:off x="251520" y="1142984"/>
            <a:ext cx="8568952" cy="514350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 участников экскурсии 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Особо Охраняемой Природной Территорией Санкт- Петербурга Елагин Остров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Разработать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маршрут экологической экскурсии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ООПТ «Елагин остров»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многообразием естественных и искусственных сообществ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особо ценными и охраняемыми организмами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Разработать интерактивные задания для участников экскурсии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Остановка 6. Дворцово-парковый ансамбль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1071546"/>
            <a:ext cx="3254786" cy="23597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62" y="4253593"/>
            <a:ext cx="3433118" cy="200150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962" y="1006626"/>
            <a:ext cx="3564586" cy="26634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093" y="3670091"/>
            <a:ext cx="3437160" cy="270353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4080" y="4857943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Елагин дворец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234" y="2251406"/>
            <a:ext cx="3783160" cy="283737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910" y="3500438"/>
            <a:ext cx="227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Конюшенный корпус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6590" y="3365666"/>
            <a:ext cx="1476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Оранжерея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5929330"/>
            <a:ext cx="1914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Кухонный корпус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6578" y="6072206"/>
            <a:ext cx="1324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Гауптвахта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Схема маршрута экологической экскурсии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ООПТ «Елагин остров»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0" y="1167924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7631053" y="3854366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184060" y="3125534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28184" y="3100382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43021" y="2971800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8024" y="4221088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030927" y="3231187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415029" y="3723561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92380" y="2994729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2160" y="291422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9875" y="2863924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4351" y="2950503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725256" y="3100355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572000" y="3417837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067944" y="3472624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732512" y="3581172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48557" y="3466171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14903" y="3029553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3323119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4205" y="3281490"/>
            <a:ext cx="400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4462" y="4115435"/>
            <a:ext cx="376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9683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51115" y="4415135"/>
            <a:ext cx="2937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Овал 31"/>
          <p:cNvSpPr/>
          <p:nvPr/>
        </p:nvSpPr>
        <p:spPr>
          <a:xfrm>
            <a:off x="6852855" y="4458816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633661" y="4328011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9431" y="6017285"/>
            <a:ext cx="392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Подписать на схеме объекты 1, 2, 3, 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9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7. Широколиственные сообщества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 descr="C:\Documents and Settings\Admin\Мои документы\деларова\оопт проект\000\img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997" y="1388147"/>
            <a:ext cx="3000396" cy="410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65480" y="5675222"/>
            <a:ext cx="1647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клена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388147"/>
            <a:ext cx="3893418" cy="2920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361990" y="4574055"/>
            <a:ext cx="43924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Образованы липой, кленом остролистыми, дубом черешчатыми, вязом шершавым, которые являются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эдификаторами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Эдификатор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вид растения,  определяющий особенности среды сообщества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331" y="34164"/>
            <a:ext cx="8229600" cy="778098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 существовавшей растительности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 descr="C:\Documents and Settings\Admin\Мои документы\деларова\оопт проект\000\img0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1682437"/>
            <a:ext cx="292895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6567" y="923778"/>
            <a:ext cx="364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Сообщества с преобладанием сныти и таволги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642" y="2099528"/>
            <a:ext cx="2527619" cy="337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245906" y="1570109"/>
            <a:ext cx="168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Купырь лесной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278" y="2099528"/>
            <a:ext cx="2302941" cy="337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6529136" y="1546295"/>
            <a:ext cx="2286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Сныть обыкновенная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2297" y="848211"/>
            <a:ext cx="4470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Травянистые растения лесной группы.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Остатки дикой флоры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6108" y="5607007"/>
            <a:ext cx="3642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Доминирующие виды – виды, преобладающие в сообществе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227" y="6284223"/>
            <a:ext cx="786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какие растения растения-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эдификаторы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доминирующие виды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621" y="0"/>
            <a:ext cx="8229600" cy="634082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Березняки</a:t>
            </a:r>
            <a:endParaRPr lang="ru-RU" sz="3200" dirty="0"/>
          </a:p>
        </p:txBody>
      </p:sp>
      <p:pic>
        <p:nvPicPr>
          <p:cNvPr id="5" name="Picture 2" descr="E:\оопт проект\000\img0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0192" y="1268760"/>
            <a:ext cx="3082104" cy="1900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77912" y="709656"/>
            <a:ext cx="113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1769" y="1268183"/>
            <a:ext cx="300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Теневыносливые растения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7844" y="4005064"/>
            <a:ext cx="2352189" cy="152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3303119" y="5758446"/>
            <a:ext cx="2193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Вероника дубравная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16" y="4005064"/>
            <a:ext cx="1989412" cy="152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17" y="1803231"/>
            <a:ext cx="2013174" cy="150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5930" y="1803231"/>
            <a:ext cx="2009823" cy="150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741065" y="5715514"/>
            <a:ext cx="149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Кочедыжник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7686" y="1268183"/>
            <a:ext cx="276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Светолюбивые растения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21" y="3513166"/>
            <a:ext cx="24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Кислица обыкновенная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3119" y="3513166"/>
            <a:ext cx="194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Земляника лесная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23728" y="709656"/>
            <a:ext cx="162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Мезофиты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6058" y="3313111"/>
            <a:ext cx="159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Гигрофиты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131" y="3713221"/>
            <a:ext cx="1917218" cy="2556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6243182" y="6418690"/>
            <a:ext cx="220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Таволга вязолистная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778098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9.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ерная ольха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Мои документы\деларова\оопт проект\000\img0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72" y="961727"/>
            <a:ext cx="2172850" cy="3232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11560" y="4342236"/>
            <a:ext cx="1491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ольха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035" y="1239775"/>
            <a:ext cx="1808981" cy="264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60" y="4757982"/>
            <a:ext cx="1977473" cy="179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470" y="1267957"/>
            <a:ext cx="1734032" cy="262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1883" y="1297234"/>
            <a:ext cx="1812385" cy="262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2074" y="5002832"/>
            <a:ext cx="3418084" cy="142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4471116" y="761672"/>
            <a:ext cx="3130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Ветроопыляемые растения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6237" y="4066025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Дуб, май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52327" y="4043901"/>
            <a:ext cx="2318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ольха, апрель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4766" y="6489640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36296" y="4080392"/>
            <a:ext cx="1320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1532" y="5002832"/>
            <a:ext cx="2371513" cy="144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6682107" y="6501693"/>
            <a:ext cx="1376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Липа,  июль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2855" y="4503425"/>
            <a:ext cx="3593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Насекомоопыляемые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растения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6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081" y="6099503"/>
            <a:ext cx="8229600" cy="661466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Найти ветроопыляемые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насекомоопыляемые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растений.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азвать признаки.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045947"/>
            <a:ext cx="1808981" cy="2645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9375" y="1013226"/>
            <a:ext cx="1734032" cy="262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083" y="1052736"/>
            <a:ext cx="1812385" cy="2620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6797" y="4261560"/>
            <a:ext cx="3418084" cy="142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4180800" y="3673051"/>
            <a:ext cx="57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7332" y="3691063"/>
            <a:ext cx="155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ольха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2143" y="5730171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952726" y="3691063"/>
            <a:ext cx="835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6313" y="4272709"/>
            <a:ext cx="2371513" cy="1443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" name="Прямоугольник 15"/>
          <p:cNvSpPr/>
          <p:nvPr/>
        </p:nvSpPr>
        <p:spPr>
          <a:xfrm>
            <a:off x="6312909" y="5730171"/>
            <a:ext cx="691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537592" y="269032"/>
            <a:ext cx="8229600" cy="66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Расположить растения по времени зацветания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8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Млекопитающие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635896" y="3892038"/>
            <a:ext cx="5301821" cy="269716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Фауна Елагина острова в значительной степени обеднена, что определяется несколькими основными причинами: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изоляция;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существующих  экосистем парка;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ограниченность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площадей биотопов, пригодных для обитания. 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66" y="1285471"/>
            <a:ext cx="2986262" cy="223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12" y="4142856"/>
            <a:ext cx="3028316" cy="2195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67544" y="3618994"/>
            <a:ext cx="250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Серая и рыжая полевки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5776" y="87235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содержит 17 диких видов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396" y="1241684"/>
            <a:ext cx="3115655" cy="2281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966642" y="3525558"/>
            <a:ext cx="1243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Бурозубка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природы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Documents and Settings\Admin\Мои документы\деларова\оопт проект\обыкновенная кутор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714488"/>
            <a:ext cx="4119564" cy="3089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00166" y="5013176"/>
            <a:ext cx="2643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кутора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Neomys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fodiens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9322" y="5072074"/>
            <a:ext cx="2278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обыкновенная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Mustela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nivalis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C:\Documents and Settings\Admin\Мои документы\деларова\оопт проект\ласк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714488"/>
            <a:ext cx="3077788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7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Следы животных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83968" y="3892038"/>
            <a:ext cx="4653749" cy="2697163"/>
          </a:xfrm>
        </p:spPr>
        <p:txBody>
          <a:bodyPr/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Искусственно заселенные – белка, еж, ондатры, исчезают мало убежищ, риск хищничества, ограниченность местообитаний.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оопт проект\елагин грибы\IMG_48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151964"/>
            <a:ext cx="3384376" cy="2538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D:\lena\елагин грибы\IMG_48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17" y="1178564"/>
            <a:ext cx="3312368" cy="2484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D:\lena\елагин грибы\погрызы шишек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596514" cy="2392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47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116632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Схема маршрута экологической экскурсии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ООПТ «Елагин остров»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0" y="1167924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7631053" y="3854366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184060" y="3125534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228184" y="3100382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343021" y="2971800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8024" y="4221088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030927" y="3231187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415029" y="3723561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92380" y="2994729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2160" y="2914228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29875" y="2863924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4351" y="2950503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725256" y="3100355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572000" y="3417837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4067944" y="3472624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732512" y="3581172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5748557" y="3466171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14903" y="3029553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3323119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04205" y="3281490"/>
            <a:ext cx="400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4462" y="4115435"/>
            <a:ext cx="3766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509120"/>
            <a:ext cx="9683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51115" y="4415135"/>
            <a:ext cx="29378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Овал 31"/>
          <p:cNvSpPr/>
          <p:nvPr/>
        </p:nvSpPr>
        <p:spPr>
          <a:xfrm>
            <a:off x="6852855" y="4458816"/>
            <a:ext cx="72008" cy="50304"/>
          </a:xfrm>
          <a:prstGeom prst="ellipse">
            <a:avLst/>
          </a:prstGeom>
          <a:solidFill>
            <a:srgbClr val="FF1D2D"/>
          </a:solidFill>
          <a:ln>
            <a:solidFill>
              <a:srgbClr val="FF1D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633661" y="4328011"/>
            <a:ext cx="255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77272"/>
            <a:ext cx="9144000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29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Следы животных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024336" cy="432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95936" y="117482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Орехи, обработанные разными животными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- б - грецкий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- расклеванный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 пестрым дятлом,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 - прогрызенный соней-полчком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д -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маньчжурский орех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прогрызенный лесной мышью, 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прогрызенный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бурундуком, д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расколотый белоспинным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дятлом,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-ж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орешек кедра корейского 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расколотый бурундуком, ж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прогрызенный лесной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мышью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орех лещины, прогрызенный бурундуком,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и-п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орех лещины, и, 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прогрызенный лесной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мышью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расклеван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дятлом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разгрызенный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косточки вишни, расколотые дубоносом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609329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Найдите следы , оставленные животными. Покормить белок.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95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689" y="103940"/>
            <a:ext cx="8229600" cy="692696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Заросли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свидины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76" y="1144516"/>
            <a:ext cx="1896917" cy="160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7018" y="1144516"/>
            <a:ext cx="2009474" cy="160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90" y="3471872"/>
            <a:ext cx="1107168" cy="112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7893" y="4719438"/>
            <a:ext cx="101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904" y="3472366"/>
            <a:ext cx="1611762" cy="112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72876" y="2807378"/>
            <a:ext cx="2374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Гнездящиеся птицы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510299" y="4719438"/>
            <a:ext cx="179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Дрозд-рябинник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35" y="5258734"/>
            <a:ext cx="1322257" cy="107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270931" y="6363719"/>
            <a:ext cx="925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Зяблик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3818" y="6378316"/>
            <a:ext cx="185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синица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988187" y="796636"/>
            <a:ext cx="190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Оседлые птицы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369237"/>
            <a:ext cx="1544960" cy="115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5039663" y="2620402"/>
            <a:ext cx="1953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Домовый воробей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9013" y="1369237"/>
            <a:ext cx="1767524" cy="1186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6941476" y="2607672"/>
            <a:ext cx="1937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85058" y="2989734"/>
            <a:ext cx="2579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Мигрирующие птицы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1595" y="3064090"/>
            <a:ext cx="1290285" cy="153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320217" y="4595816"/>
            <a:ext cx="2081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пестрый дятел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3873" y="5267262"/>
            <a:ext cx="1465790" cy="114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3432212" y="6392971"/>
            <a:ext cx="185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трясогузка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467" y="3507709"/>
            <a:ext cx="1632665" cy="1090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TextBox 26"/>
          <p:cNvSpPr txBox="1"/>
          <p:nvPr/>
        </p:nvSpPr>
        <p:spPr>
          <a:xfrm>
            <a:off x="5640334" y="4725583"/>
            <a:ext cx="88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Иволга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481" y="3485321"/>
            <a:ext cx="1667409" cy="111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7097922" y="4725717"/>
            <a:ext cx="202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Желтая трясогузка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2803" y="5266537"/>
            <a:ext cx="1669065" cy="110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000" y="5242147"/>
            <a:ext cx="1720132" cy="114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5327621" y="6387891"/>
            <a:ext cx="15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Певчий дрозд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8481" y="5235477"/>
            <a:ext cx="1698940" cy="118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4" name="TextBox 33"/>
          <p:cNvSpPr txBox="1"/>
          <p:nvPr/>
        </p:nvSpPr>
        <p:spPr>
          <a:xfrm>
            <a:off x="6941476" y="6401173"/>
            <a:ext cx="2274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камышовка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привлечение птиц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D:\lena\елагин грибы\кормушки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230133" cy="242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 descr="D:\lena\елагин грибы\ремизы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72989"/>
            <a:ext cx="3600400" cy="240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 descr="D:\lena\елагин грибы\для сини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5" y="4007137"/>
            <a:ext cx="3230133" cy="242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899593" y="4221088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отдельных «ремиз» , где не собирают опавшие листья, не косят траву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Вывешивают искусственные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гнездовия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зимнюю подкормку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229600" cy="822582"/>
          </a:xfrm>
        </p:spPr>
        <p:txBody>
          <a:bodyPr/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По изображениям птиц найти гнездящихся постоянно, мигрирующих и оседлых птиц. Назвать птиц.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Изготовить кормушку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96" y="1401347"/>
            <a:ext cx="1223421" cy="1240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7893" y="4719438"/>
            <a:ext cx="101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97" y="2989734"/>
            <a:ext cx="1611762" cy="1122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936" y="1354320"/>
            <a:ext cx="1514729" cy="123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334018"/>
            <a:ext cx="1668220" cy="125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1927" y="4605925"/>
            <a:ext cx="1710977" cy="114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7202" y="4625066"/>
            <a:ext cx="1290285" cy="153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191" y="2963190"/>
            <a:ext cx="1465790" cy="1142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143" y="1354321"/>
            <a:ext cx="1842696" cy="123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01" y="4605925"/>
            <a:ext cx="1667409" cy="1110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936" y="2982278"/>
            <a:ext cx="1669065" cy="110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097" y="4625066"/>
            <a:ext cx="1669544" cy="1111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1928" y="2930025"/>
            <a:ext cx="1698940" cy="1187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679" y="4625066"/>
            <a:ext cx="1517302" cy="1111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754" y="2929918"/>
            <a:ext cx="1327245" cy="1187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21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11222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11. Южные пруды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://st-roll.ru/wp-content/uploads/2012/06/DSC0732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9098" y="2691987"/>
            <a:ext cx="2071702" cy="3076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734064"/>
            <a:ext cx="2811746" cy="2015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933192" y="1236685"/>
            <a:ext cx="18804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Мигрирующие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493" y="4459662"/>
            <a:ext cx="2775797" cy="177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038" y="4501661"/>
            <a:ext cx="2740035" cy="187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74424" y="830334"/>
            <a:ext cx="42838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Водоплавающие и  птицы побережий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60547" y="5859284"/>
            <a:ext cx="2010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Хохлатая чернеть (гнездится)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0738" y="6341564"/>
            <a:ext cx="1826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Кряква (зимует)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3861048"/>
            <a:ext cx="165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Лебедь-кликун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112" y="6320370"/>
            <a:ext cx="1628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гуменник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9425" y="3855330"/>
            <a:ext cx="2027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Чайка серебристая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(могут зимовать)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8225" y="1788124"/>
            <a:ext cx="2873080" cy="202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TextBox 18"/>
          <p:cNvSpPr txBox="1"/>
          <p:nvPr/>
        </p:nvSpPr>
        <p:spPr>
          <a:xfrm>
            <a:off x="3728592" y="2161879"/>
            <a:ext cx="2010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Озерная чайка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73768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рибрежно-водные растения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185" y="590400"/>
            <a:ext cx="2232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Полупогруженные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8992" y="4728056"/>
            <a:ext cx="2526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Плавающие растения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138" y="590400"/>
            <a:ext cx="2010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2684" y="1018109"/>
            <a:ext cx="2142436" cy="1606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398317" y="2670956"/>
            <a:ext cx="2781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пронзеннолистный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890579" y="2513200"/>
            <a:ext cx="1447119" cy="239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3656472" y="4358724"/>
            <a:ext cx="1915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Элодея канадская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6918" y="1074628"/>
            <a:ext cx="2394441" cy="1596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0428" y="2994268"/>
            <a:ext cx="2142436" cy="144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3336241" y="2643284"/>
            <a:ext cx="2475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Уруть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мутовчатая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09263" y="4358724"/>
            <a:ext cx="31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Роголистник погруженный </a:t>
            </a:r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784" y="1040024"/>
            <a:ext cx="2156469" cy="161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07" y="3001159"/>
            <a:ext cx="1682425" cy="168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504723" y="2594804"/>
            <a:ext cx="165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Камыш лесной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1084" y="4667846"/>
            <a:ext cx="1957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Манник большой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5178186"/>
            <a:ext cx="1762212" cy="1321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4042" y="5162938"/>
            <a:ext cx="2000096" cy="133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2936949" y="6446878"/>
            <a:ext cx="1354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Ряска малая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6155" y="6446878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Кубышка желтая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5053338"/>
            <a:ext cx="2066900" cy="155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" name="TextBox 26"/>
          <p:cNvSpPr txBox="1"/>
          <p:nvPr/>
        </p:nvSpPr>
        <p:spPr>
          <a:xfrm>
            <a:off x="795320" y="6531590"/>
            <a:ext cx="97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Телорез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2" name="Picture 16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9" b="-6384"/>
          <a:stretch/>
        </p:blipFill>
        <p:spPr bwMode="auto">
          <a:xfrm>
            <a:off x="5021498" y="5154225"/>
            <a:ext cx="1842617" cy="1321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Box 12"/>
          <p:cNvSpPr txBox="1"/>
          <p:nvPr/>
        </p:nvSpPr>
        <p:spPr>
          <a:xfrm>
            <a:off x="4929451" y="6412686"/>
            <a:ext cx="202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Рдест сплюснутый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1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620688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Оценить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состояние водоемов по составу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макрофитов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(по полевому определителю)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2. Провести наблюдения за популяциями кряквы (количество особей, половой состав)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462" y="5009920"/>
            <a:ext cx="2117690" cy="1458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618058"/>
              </p:ext>
            </p:extLst>
          </p:nvPr>
        </p:nvGraphicFramePr>
        <p:xfrm>
          <a:off x="1487996" y="1412776"/>
          <a:ext cx="6096000" cy="2931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1831752"/>
                <a:gridCol w="20320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Названия видов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Обилие 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</a:t>
                      </a:r>
                      <a:r>
                        <a:rPr lang="ru-RU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эвтрофных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водоемов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мезотрофных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водоемов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дистрофных водоемов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водоемов разной </a:t>
                      </a:r>
                      <a:r>
                        <a:rPr lang="ru-RU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трофности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591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25" y="0"/>
            <a:ext cx="8229600" cy="1143000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12. Сообщество лиственницы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3339" y="5949280"/>
            <a:ext cx="1904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иственничник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600200"/>
            <a:ext cx="4258816" cy="4525963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парке много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лиственничников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небольшом количестве присутствуют широколиственные породы – клен, вяз, дуб, ольха и др. в таких сообществах много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старовозрастных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 с диаметром ствола более 40 см.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Существование любой экосистемы невозможно без организмов, разрушающих органические остатки. Эту функцию выполняют грибы.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парке выявлено 111 видов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макромицетов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Елена Владимировна\Downloads\img056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653054"/>
            <a:ext cx="2907760" cy="4266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348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25" y="0"/>
            <a:ext cx="8229600" cy="746120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Грибы, найденные нами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://www.drugsbrand.info/wp-content/uploads/2013/12/trutovik1.jpg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48" y="1472208"/>
            <a:ext cx="1944216" cy="2287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www.mycoweb.narod.ru/fungi/Submitted/ODG/ODG1_Oxyporus_populinus_09_STV_2009090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0098" y="1488345"/>
            <a:ext cx="1656184" cy="230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529765" y="3828957"/>
            <a:ext cx="2768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Трутовик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желтый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Laetiporus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sulphureus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104" y="3848325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Оксипорус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тополёвый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Oxyporus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populinus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оопт проект\елагин грибы\IMG_486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0"/>
          <a:stretch/>
        </p:blipFill>
        <p:spPr bwMode="auto">
          <a:xfrm>
            <a:off x="6799912" y="1484784"/>
            <a:ext cx="1744061" cy="232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G:\оопт проект\елагин грибы\IMG_485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74" y="1484784"/>
            <a:ext cx="1731003" cy="230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724600"/>
            <a:ext cx="2505447" cy="1875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347761" y="5907691"/>
            <a:ext cx="25942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Calibri" pitchFamily="34" charset="0"/>
              </a:rPr>
              <a:t>Трутовик ложный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Calibri" pitchFamily="34" charset="0"/>
              </a:rPr>
              <a:t>Phellinus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Calibri" pitchFamily="34" charset="0"/>
                <a:cs typeface="Calibri" pitchFamily="34" charset="0"/>
              </a:rPr>
              <a:t>igniarius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003" y="4723101"/>
            <a:ext cx="2392304" cy="1941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755575" y="746120"/>
            <a:ext cx="7788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ыло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найдено и определено 10 видов грибов, 5 из которых ранее не были найдены в этой местности (по опубликованным источникам)</a:t>
            </a:r>
          </a:p>
        </p:txBody>
      </p:sp>
    </p:spTree>
    <p:extLst>
      <p:ext uri="{BB962C8B-B14F-4D97-AF65-F5344CB8AC3E}">
        <p14:creationId xmlns:p14="http://schemas.microsoft.com/office/powerpoint/2010/main" val="18356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240" y="2386524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Навозник мерцающий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Coprinellus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micaceus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 descr="http://wikigrib.ru/img-gribs/navoznik-mercayushhij/Coprinus-micaceus-02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60" y="404664"/>
            <a:ext cx="2547618" cy="192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http://mycology.su/wp-content/uploads/2014/04/IMG_4590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3703" y="416793"/>
            <a:ext cx="2736469" cy="1929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986447" y="2386524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Чешуйчатка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тополёвая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Hemipholiota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populnea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://mycoweb.narod.ru/fungi/Submitted/SJG3/Mycena_pseudocorticola_1_JS_20061126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27" y="3212976"/>
            <a:ext cx="2316532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627784" y="3140968"/>
            <a:ext cx="2973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Мицена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ложнокорковая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Mycena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pseudocorticola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1516" y="5116126"/>
            <a:ext cx="2429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Аскокорине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мясная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Ascocoryne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sarcoides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Рисунок 7" descr="http://f1.s.qip.ru/000QYO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260" y="5060702"/>
            <a:ext cx="1836369" cy="1643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G:\оопт проект\елагин грибы\IMG_486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5795" y="404664"/>
            <a:ext cx="2588763" cy="1941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478" y="5085184"/>
            <a:ext cx="2129395" cy="1613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Прямоугольник 12"/>
          <p:cNvSpPr/>
          <p:nvPr/>
        </p:nvSpPr>
        <p:spPr>
          <a:xfrm>
            <a:off x="4434983" y="6068103"/>
            <a:ext cx="2401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Ритисма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кленовая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a-Lat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Rhytisma acerinum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478" y="3309701"/>
            <a:ext cx="2129395" cy="1559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3620474" y="4232473"/>
            <a:ext cx="321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Нектрия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киноварно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-красная 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Nectria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cinnabarina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68346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2. Старый английский сад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Picture 3" descr="C:\Documents and Settings\Admin\Мои документы\деларова\оопт проект\старый парк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821805"/>
            <a:ext cx="4127424" cy="30680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4580" name="Picture 4" descr="E:\оопт проект\елагин грибы\IMG_48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821805"/>
            <a:ext cx="4061880" cy="30461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4581" name="Picture 5" descr="E:\оопт проект\елагин грибы\IMG_487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3750763"/>
            <a:ext cx="4143404" cy="31072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4583" name="Picture 7" descr="https://upload.wikimedia.org/wikipedia/commons/thumb/e/eb/%D0%90%D0%BB%D0%BB%D0%B5%D1%8F_%D0%BD%D0%B0_%D0%95%D0%BB%D0%B0%D0%B3%D0%B8%D0%BD%D0%BE%D0%BC_%D0%BE%D1%81%D1%82%D1%80%D0%BE%D0%B2%D0%B5.JPG/800px-%D0%90%D0%BB%D0%BB%D0%B5%D1%8F_%D0%BD%D0%B0_%D0%95%D0%BB%D0%B0%D0%B3%D0%B8%D0%BD%D0%BE%D0%BC_%D0%BE%D1%81%D1%82%D1%80%D0%BE%D0%B2%D0%B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3696886"/>
            <a:ext cx="4071966" cy="305397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книга природы Санкт-Петербурга и Ленинградской области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1"/>
          </a:xfrm>
        </p:spPr>
        <p:txBody>
          <a:bodyPr/>
          <a:lstStyle/>
          <a:p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Trametes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suaveolens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Phanerochaete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jose-ferreirae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6830" y="267378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Найти деревья пораженные грибами и нанести их на схему. Определить виды деревьев.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320117"/>
            <a:ext cx="4649589" cy="319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55776" y="352989"/>
            <a:ext cx="3747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Разгадать кроссворд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542505"/>
              </p:ext>
            </p:extLst>
          </p:nvPr>
        </p:nvGraphicFramePr>
        <p:xfrm>
          <a:off x="683561" y="1268760"/>
          <a:ext cx="7776870" cy="5184000"/>
        </p:xfrm>
        <a:graphic>
          <a:graphicData uri="http://schemas.openxmlformats.org/drawingml/2006/table">
            <a:tbl>
              <a:tblPr/>
              <a:tblGrid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  <a:gridCol w="259229"/>
              </a:tblGrid>
              <a:tr h="259200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ж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ц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з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э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у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ю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ф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200"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Arial"/>
                        </a:rPr>
                        <a:t>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233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маршрут экологической экскурси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 текст экскурсии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Подобраны изображения растений и животных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Составлены задания для работы с картой парка,  для проведения наблюдений в ходе экскурсии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итоговый кроссворд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Елагина острова / Ред. Е. А. Волкова, Г. А. Исаченко, В. Н. Храмцов. СПб., 2007. </a:t>
            </a:r>
          </a:p>
          <a:p>
            <a:pPr lvl="0"/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В.Н.Рябова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В.А.Васильева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Полевой атлас-определитель растений-индикаторов трофического уровня пресноводных водоемов. Выпуск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– СПб.: ВВМ, 2012, 36 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http://elaginpark.org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http://oopt.spb.ru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http://kn.sobaka.ru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0"/>
            <a:ext cx="5729270" cy="928670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Собственный сад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E:\оопт проект\собственный са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610" y="500042"/>
            <a:ext cx="3914917" cy="313805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5" name="Picture 3" descr="C:\Documents and Settings\Admin\Мои документы\Downloads\собственный са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714752"/>
            <a:ext cx="4420608" cy="288801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6" name="Picture 4" descr="E:\оопт проект\уголок собственного сада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1293" y="642918"/>
            <a:ext cx="4512767" cy="299534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7" name="Picture 5" descr="E:\оопт проект\малиноклен любимый кустаник мф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48" y="3713218"/>
            <a:ext cx="3850710" cy="288939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9" name="Picture 7" descr="Готова утонуть в этом море цветов!!!!!!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355" y="2000241"/>
            <a:ext cx="3251709" cy="243878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608479"/>
              </p:ext>
            </p:extLst>
          </p:nvPr>
        </p:nvGraphicFramePr>
        <p:xfrm>
          <a:off x="571472" y="2500306"/>
          <a:ext cx="7858125" cy="364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75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Остановка 1. Елагин дворец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340768"/>
            <a:ext cx="7676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Многообразие видов растений, грибов,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лишайников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Общее количество видов 781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3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Флора Елагина острова</a:t>
            </a:r>
          </a:p>
        </p:txBody>
      </p:sp>
      <p:sp>
        <p:nvSpPr>
          <p:cNvPr id="1028" name="Содержимое 4"/>
          <p:cNvSpPr>
            <a:spLocks noGrp="1"/>
          </p:cNvSpPr>
          <p:nvPr>
            <p:ph idx="4294967295"/>
          </p:nvPr>
        </p:nvSpPr>
        <p:spPr>
          <a:xfrm>
            <a:off x="0" y="928670"/>
            <a:ext cx="9144000" cy="6858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518 видов сосудистых растений</a:t>
            </a: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0945560"/>
              </p:ext>
            </p:extLst>
          </p:nvPr>
        </p:nvGraphicFramePr>
        <p:xfrm>
          <a:off x="0" y="1857364"/>
          <a:ext cx="8572500" cy="4786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98" y="0"/>
            <a:ext cx="8229600" cy="548680"/>
          </a:xfrm>
        </p:spPr>
        <p:txBody>
          <a:bodyPr/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Местные виды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0745" y="3847366"/>
            <a:ext cx="233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Рябина обыкновенная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527" y="6309694"/>
            <a:ext cx="2137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Клен остролистный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391" y="6328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2690" y="3853536"/>
            <a:ext cx="1377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Ольха серая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00836" y="3860821"/>
            <a:ext cx="1913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 европейская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7238" y="6348430"/>
            <a:ext cx="1657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Вяз шершавый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94271" y="6280191"/>
            <a:ext cx="2205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сердцелистная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34820" y="693029"/>
            <a:ext cx="2235157" cy="3141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Елена Владимировна\Downloads\img05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682" y="636894"/>
            <a:ext cx="2124118" cy="316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82" y="4459621"/>
            <a:ext cx="2491585" cy="186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836" y="4459621"/>
            <a:ext cx="2225020" cy="185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3033" y="4459620"/>
            <a:ext cx="2066236" cy="1868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745" y="671766"/>
            <a:ext cx="2093515" cy="314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538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98" y="0"/>
            <a:ext cx="8229600" cy="548680"/>
          </a:xfrm>
        </p:spPr>
        <p:txBody>
          <a:bodyPr/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Интродуцированные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деревья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 descr="C:\Documents and Settings\Admin\Мои документы\деларова\оопт проект\дуб красны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691" y="804218"/>
            <a:ext cx="1919947" cy="303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140205" y="3834396"/>
            <a:ext cx="146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Дуб красный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C:\Documents and Settings\Admin\Мои документы\деларова\оопт проект\клен пенсильванский ствол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21" y="4997054"/>
            <a:ext cx="2022596" cy="151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0982" y="6538070"/>
            <a:ext cx="232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пенсильванский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391" y="63283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496" y="3158432"/>
            <a:ext cx="1946776" cy="1460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7" name="TextBox 16"/>
          <p:cNvSpPr txBox="1"/>
          <p:nvPr/>
        </p:nvSpPr>
        <p:spPr>
          <a:xfrm>
            <a:off x="2526496" y="4631709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агрянник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японский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53934" y="3556813"/>
            <a:ext cx="1770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 колючая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733" y="4576149"/>
            <a:ext cx="2100992" cy="194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6660297" y="6516286"/>
            <a:ext cx="2423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Ясень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пенсильванский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D:\lena\елагин грибы\Елагин_остров.Китайская_яблоня0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81" y="3166920"/>
            <a:ext cx="1931007" cy="144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TextBox 22"/>
          <p:cNvSpPr txBox="1"/>
          <p:nvPr/>
        </p:nvSpPr>
        <p:spPr>
          <a:xfrm>
            <a:off x="428755" y="4631709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Китайская яблоня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5521" y="2789100"/>
            <a:ext cx="3038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Лиственница сибирская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1495" y="591768"/>
            <a:ext cx="1739622" cy="227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C:\Users\Елена Владимировна\Downloads\img057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2549" y="770075"/>
            <a:ext cx="1957291" cy="2773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80" y="512151"/>
            <a:ext cx="1822843" cy="236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1963" y="2789100"/>
            <a:ext cx="1795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Туя западная</a:t>
            </a:r>
          </a:p>
        </p:txBody>
      </p:sp>
      <p:pic>
        <p:nvPicPr>
          <p:cNvPr id="1033" name="Picture 9" descr="C:\Users\Елена Владимировна\Downloads\img057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7391" y="4060086"/>
            <a:ext cx="1746721" cy="2477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2" name="TextBox 31"/>
          <p:cNvSpPr txBox="1"/>
          <p:nvPr/>
        </p:nvSpPr>
        <p:spPr>
          <a:xfrm>
            <a:off x="4840659" y="6524819"/>
            <a:ext cx="185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Пихта сибирская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3650" y="4988566"/>
            <a:ext cx="2158899" cy="150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750896" y="6514001"/>
            <a:ext cx="180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Конский каштан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8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4027</TotalTime>
  <Words>1263</Words>
  <Application>Microsoft Office PowerPoint</Application>
  <PresentationFormat>Экран (4:3)</PresentationFormat>
  <Paragraphs>456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Georgia</vt:lpstr>
      <vt:lpstr>Times New Roman</vt:lpstr>
      <vt:lpstr>Wingdings</vt:lpstr>
      <vt:lpstr>Тема Office</vt:lpstr>
      <vt:lpstr>Презентация PowerPoint</vt:lpstr>
      <vt:lpstr>Цель:</vt:lpstr>
      <vt:lpstr>Схема маршрута экологической экскурсии по ООПТ «Елагин остров»</vt:lpstr>
      <vt:lpstr>Остановка 2. Старый английский сад</vt:lpstr>
      <vt:lpstr>Остановка 3. Собственный сад</vt:lpstr>
      <vt:lpstr>Остановка 1. Елагин дворец </vt:lpstr>
      <vt:lpstr>Флора Елагина острова</vt:lpstr>
      <vt:lpstr>Местные виды</vt:lpstr>
      <vt:lpstr>Интродуцированные деревья</vt:lpstr>
      <vt:lpstr>Интродуцированные кустарники</vt:lpstr>
      <vt:lpstr>«Красная книга природы Ленинградской области»</vt:lpstr>
      <vt:lpstr>Схема произрастания древесных и кустарниковых экзотов</vt:lpstr>
      <vt:lpstr>Остановка 4. 300-летние дубы</vt:lpstr>
      <vt:lpstr>Экзотические растения Собственного сада</vt:lpstr>
      <vt:lpstr>Остановка 5. Масляный луг</vt:lpstr>
      <vt:lpstr>Сорные растения</vt:lpstr>
      <vt:lpstr>«Красная книга природы Ленинградской области»</vt:lpstr>
      <vt:lpstr>Экологические группы растений</vt:lpstr>
      <vt:lpstr>Задание </vt:lpstr>
      <vt:lpstr>Остановка 6. Дворцово-парковый ансамбль</vt:lpstr>
      <vt:lpstr>Схема маршрута экологической экскурсии по ООПТ «Елагин остров»</vt:lpstr>
      <vt:lpstr>Остановка 7. Широколиственные сообщества </vt:lpstr>
      <vt:lpstr>Остатки существовавшей растительности</vt:lpstr>
      <vt:lpstr>Остановка 8. Березняки</vt:lpstr>
      <vt:lpstr>Остановка 9. Черная ольха </vt:lpstr>
      <vt:lpstr>Задание 2. Найти ветроопыляемые и насекомоопыляемые растений. Назвать признаки.</vt:lpstr>
      <vt:lpstr>Млекопитающие</vt:lpstr>
      <vt:lpstr>Красная книга природы  Санкт-Петербурга</vt:lpstr>
      <vt:lpstr>Следы животных</vt:lpstr>
      <vt:lpstr>Следы животных</vt:lpstr>
      <vt:lpstr>Остановка 10. Заросли свидины</vt:lpstr>
      <vt:lpstr>Сохранение и привлечение птиц</vt:lpstr>
      <vt:lpstr>Задание 1. По изображениям птиц найти гнездящихся постоянно, мигрирующих и оседлых птиц. Назвать птиц. Задание 2. Изготовить кормушку </vt:lpstr>
      <vt:lpstr>Остановка 11. Южные пруды</vt:lpstr>
      <vt:lpstr>Прибрежно-водные растения </vt:lpstr>
      <vt:lpstr>Презентация PowerPoint</vt:lpstr>
      <vt:lpstr>Остановка 12. Сообщество лиственницы</vt:lpstr>
      <vt:lpstr>Грибы, найденные нами</vt:lpstr>
      <vt:lpstr>Презентация PowerPoint</vt:lpstr>
      <vt:lpstr>Красная книга природы Санкт-Петербурга и Ленинградской области</vt:lpstr>
      <vt:lpstr>Презентация PowerPoint</vt:lpstr>
      <vt:lpstr>Заключение </vt:lpstr>
      <vt:lpstr> Литература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Флора Елагина острова</dc:title>
  <dc:creator>Admin</dc:creator>
  <cp:lastModifiedBy>Ольга Платонова</cp:lastModifiedBy>
  <cp:revision>170</cp:revision>
  <dcterms:created xsi:type="dcterms:W3CDTF">2015-12-06T15:41:44Z</dcterms:created>
  <dcterms:modified xsi:type="dcterms:W3CDTF">2016-03-15T10:28:02Z</dcterms:modified>
</cp:coreProperties>
</file>